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3" r:id="rId2"/>
    <p:sldId id="256" r:id="rId3"/>
    <p:sldId id="312" r:id="rId4"/>
    <p:sldId id="325" r:id="rId5"/>
    <p:sldId id="322" r:id="rId6"/>
    <p:sldId id="323" r:id="rId7"/>
    <p:sldId id="326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29" r:id="rId24"/>
    <p:sldId id="333" r:id="rId25"/>
    <p:sldId id="334" r:id="rId26"/>
    <p:sldId id="335" r:id="rId27"/>
    <p:sldId id="320" r:id="rId2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1280" autoAdjust="0"/>
  </p:normalViewPr>
  <p:slideViewPr>
    <p:cSldViewPr>
      <p:cViewPr varScale="1">
        <p:scale>
          <a:sx n="81" d="100"/>
          <a:sy n="81" d="100"/>
        </p:scale>
        <p:origin x="2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22" y="-96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r>
              <a:rPr lang="en-US"/>
              <a:t>Solano Da Silva presentation to BITS Pilani 7th March 2012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7FD56D9-BCD0-477C-BD71-6CC9D6538FB3}" type="datetimeFigureOut">
              <a:rPr lang="en-GB" smtClean="0"/>
              <a:pPr/>
              <a:t>23/02/2020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6E45EC5-06E0-4205-9AF3-883693456D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4303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5BAD8F7-B8B8-432B-B380-A3C56F70FC8C}" type="datetimeFigureOut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8EA7E2B-6169-4C79-8E01-B44ECECFDE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212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5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61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04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7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544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89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Solano Da Silva presentation to BITS Pilani 7th March 2012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71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94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6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04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56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 sentence – the first sentence in a body paragraph that tells the reader what the main idea or claim of the paragraph will be.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 – Explain what you mean in greater detail.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 – Provide evidence to support your idea or claim. To do this, refer to your research. This may include: case studies, statistics, documentary evidence, academic books or journal articles. Remember that all evidence will require appropriate citation.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 – Consider the strengths and limitations of the evidence and examples that you have presented. Explain how your evidence supports your claim (i.e. how does it ‘prove’ your topic sentence?).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– Summarise the main idea of the paragraph, and make clear how this paragraph supports your overall thesis.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7E2B-6169-4C79-8E01-B44ECECFDEC7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Solano Da Silva presentation to BITS Pilani 7th March 2012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13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0C51-E7F9-454F-B6C6-B6B0AA4B8D13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CDA9-F671-4DFD-86D4-E96F6936DC26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E55D-B385-498B-9409-757CF4351976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7F6D-E357-469F-9991-11DCE617AC06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F095A-E35F-4B49-8134-1824EAB1DB7B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DD71-1038-4287-B741-1AA8C04FC018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B5CC7-46BC-47EB-A984-BCEB8C32FC42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7BE0-43F6-4C29-9424-2A9BEC4EB51F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73377-923A-46E3-8051-770BCBAE81B3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43B3-DC1A-4CFC-BC73-70DAFB0E99A8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0A18-66A1-45FC-BB98-7BAC07842C47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658F9-50C3-4B1E-9538-D764BF9E3B7B}" type="datetime1">
              <a:rPr lang="en-GB" smtClean="0"/>
              <a:pPr/>
              <a:t>23/02/2020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0D92C-7C53-448E-8B88-30E8A7CD79D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4666462" TargetMode="External"/><Relationship Id="rId4" Type="http://schemas.openxmlformats.org/officeDocument/2006/relationships/hyperlink" Target="http://www.rcjournal.com/contents/10.04/10.04.1222.pdf" TargetMode="External"/><Relationship Id="rId5" Type="http://schemas.openxmlformats.org/officeDocument/2006/relationships/hyperlink" Target="https://www.englishskillsone.com/units-1-iv/c/0/i/21114864/unit-ii-genres-and-types-academic-writing" TargetMode="External"/><Relationship Id="rId6" Type="http://schemas.openxmlformats.org/officeDocument/2006/relationships/hyperlink" Target="http://www.weizmann.ac.il/mcb/UriAlon/sites/mcb.UriAlon/files/uploads/medawar.pdf" TargetMode="External"/><Relationship Id="rId7" Type="http://schemas.openxmlformats.org/officeDocument/2006/relationships/hyperlink" Target="https://www.monash.edu/rlo/research-writing-assignments/writing/clear-communication/writing-clearly-concisely-and-precisely" TargetMode="External"/><Relationship Id="rId8" Type="http://schemas.openxmlformats.org/officeDocument/2006/relationships/hyperlink" Target="https://www.lib.ncsu.edu/tutorials/scholarly-articles/" TargetMode="External"/><Relationship Id="rId9" Type="http://schemas.openxmlformats.org/officeDocument/2006/relationships/hyperlink" Target="http://www.uefap.com/writing/feature/precise.htm" TargetMode="External"/><Relationship Id="rId10" Type="http://schemas.openxmlformats.org/officeDocument/2006/relationships/hyperlink" Target="https://sydney.edu.au/students/writing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219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Garamond" pitchFamily="18" charset="0"/>
              </a:rPr>
              <a:t>Academic Writing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29718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aramond" pitchFamily="18" charset="0"/>
              </a:rPr>
              <a:t>Technical Report Writing</a:t>
            </a:r>
          </a:p>
          <a:p>
            <a:r>
              <a:rPr lang="en-GB" dirty="0">
                <a:latin typeface="Garamond" pitchFamily="18" charset="0"/>
              </a:rPr>
              <a:t>Lectures 4 &amp; 5</a:t>
            </a:r>
          </a:p>
          <a:p>
            <a:r>
              <a:rPr lang="en-GB" dirty="0">
                <a:latin typeface="Garamond" pitchFamily="18" charset="0"/>
              </a:rPr>
              <a:t>20</a:t>
            </a:r>
            <a:r>
              <a:rPr lang="en-GB" baseline="30000" dirty="0">
                <a:latin typeface="Garamond" pitchFamily="18" charset="0"/>
              </a:rPr>
              <a:t>th</a:t>
            </a:r>
            <a:r>
              <a:rPr lang="en-GB" dirty="0">
                <a:latin typeface="Garamond" pitchFamily="18" charset="0"/>
              </a:rPr>
              <a:t> &amp; 22</a:t>
            </a:r>
            <a:r>
              <a:rPr lang="en-GB" baseline="30000" dirty="0">
                <a:latin typeface="Garamond" pitchFamily="18" charset="0"/>
              </a:rPr>
              <a:t>nd</a:t>
            </a:r>
            <a:r>
              <a:rPr lang="en-GB" dirty="0">
                <a:latin typeface="Garamond" pitchFamily="18" charset="0"/>
              </a:rPr>
              <a:t> August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21610" y="378896"/>
            <a:ext cx="4669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The Academic Article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28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2. Anatomy of an Academic Text &gt;&gt;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6476"/>
            <a:ext cx="7772400" cy="54863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79023" y="6463905"/>
            <a:ext cx="237917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NCSU Libraries (2009)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1193"/>
            <a:ext cx="6019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lvl="1" indent="-449263"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Parts of an Academic Article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Title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Authors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Financial equipment Support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Abstract 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Introduction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Literature review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Main body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Conclusion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Acknowledgements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aramond" pitchFamily="18" charset="0"/>
              </a:rPr>
              <a:t>References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28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2. Anatomy of an Academic Text &gt;&gt;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402" y="567350"/>
            <a:ext cx="3904397" cy="3471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30311" y="4242133"/>
            <a:ext cx="237917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NCSU Libraries (2009)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61665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lvl="1" indent="-449263">
              <a:buFont typeface="Wingdings" panose="05000000000000000000" pitchFamily="2" charset="2"/>
              <a:buChar char="§"/>
            </a:pPr>
            <a:r>
              <a:rPr lang="en-GB" sz="1200" dirty="0">
                <a:latin typeface="Garamond" pitchFamily="18" charset="0"/>
              </a:rPr>
              <a:t>Parts of an Academic Article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Title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Authors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Financial equipment Support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Abstract 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Introduction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Literature review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2400" b="1" dirty="0">
                <a:latin typeface="Garamond" pitchFamily="18" charset="0"/>
              </a:rPr>
              <a:t>Main body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Conclusion</a:t>
            </a:r>
          </a:p>
          <a:p>
            <a:pPr marL="982663" lvl="2" indent="-457200">
              <a:buFont typeface="Arial" panose="020B0604020202020204" pitchFamily="34" charset="0"/>
              <a:buChar char="•"/>
            </a:pPr>
            <a:r>
              <a:rPr lang="en-GB" sz="1200" dirty="0">
                <a:latin typeface="Garamond" pitchFamily="18" charset="0"/>
              </a:rPr>
              <a:t>References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12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2. Anatomy of an Academic Text &gt;&gt;</a:t>
            </a: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149824" y="2526981"/>
            <a:ext cx="7969155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2212895"/>
            <a:ext cx="5344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Figure: Using </a:t>
            </a:r>
            <a:r>
              <a:rPr lang="en-GB" b="1" dirty="0" err="1">
                <a:latin typeface="Garamond" panose="02020404030301010803" pitchFamily="18" charset="0"/>
              </a:rPr>
              <a:t>TEEcL</a:t>
            </a:r>
            <a:r>
              <a:rPr lang="en-GB" b="1" dirty="0">
                <a:latin typeface="Garamond" panose="02020404030301010803" pitchFamily="18" charset="0"/>
              </a:rPr>
              <a:t> when Structuring a Paragraph</a:t>
            </a:r>
            <a:endParaRPr lang="en-GB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3. Genres of Academic Texts &gt;&gt;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1447800" y="467352"/>
            <a:ext cx="6248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Essays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paper/article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Proposal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literature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Dissertation/Thesis</a:t>
            </a:r>
            <a:endParaRPr lang="en-GB" sz="24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8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4. Rhetorical Modes used in Academic Texts &gt;&gt;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609600"/>
            <a:ext cx="4572000" cy="3241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1813" indent="-303213" algn="just">
              <a:lnSpc>
                <a:spcPct val="107000"/>
              </a:lnSpc>
              <a:spcAft>
                <a:spcPts val="0"/>
              </a:spcAft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lvl="2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lvl="2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Analytical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lvl="2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indent="-303213" algn="just">
              <a:lnSpc>
                <a:spcPct val="107000"/>
              </a:lnSpc>
              <a:spcAft>
                <a:spcPts val="0"/>
              </a:spcAft>
            </a:pP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1813" lvl="2" indent="-303213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Persuasive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30"/>
            <a:ext cx="9144000" cy="60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8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628650"/>
            <a:ext cx="9131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0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510"/>
            <a:ext cx="9144000" cy="42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47"/>
            <a:ext cx="9144000" cy="57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685800"/>
            <a:ext cx="739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Objective: To understand the nature of academic texts </a:t>
            </a:r>
          </a:p>
          <a:p>
            <a:pPr algn="ctr"/>
            <a:endParaRPr lang="en-GB" sz="2400" dirty="0">
              <a:latin typeface="Garamond" panose="02020404030301010803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en-GB" sz="2400" dirty="0">
                <a:latin typeface="Garamond" panose="02020404030301010803" pitchFamily="18" charset="0"/>
              </a:rPr>
              <a:t>Characteristics of an Academic Text</a:t>
            </a:r>
          </a:p>
          <a:p>
            <a:pPr marL="457200" indent="-457200">
              <a:buAutoNum type="arabicParenR"/>
            </a:pPr>
            <a:endParaRPr lang="en-GB" sz="2400" dirty="0">
              <a:latin typeface="Garamond" panose="02020404030301010803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en-GB" sz="2400" dirty="0">
                <a:latin typeface="Garamond" panose="02020404030301010803" pitchFamily="18" charset="0"/>
              </a:rPr>
              <a:t>The Anatomy of an Academic Article</a:t>
            </a:r>
          </a:p>
          <a:p>
            <a:pPr lvl="1"/>
            <a:endParaRPr lang="en-GB" sz="2400" dirty="0">
              <a:latin typeface="Garamond" panose="02020404030301010803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en-GB" sz="2400" dirty="0">
                <a:latin typeface="Garamond" panose="02020404030301010803" pitchFamily="18" charset="0"/>
              </a:rPr>
              <a:t>Genres of Academic Texts</a:t>
            </a:r>
          </a:p>
          <a:p>
            <a:pPr lvl="1"/>
            <a:endParaRPr lang="en-GB" sz="2400" dirty="0">
              <a:latin typeface="Garamond" panose="02020404030301010803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en-GB" sz="2400" dirty="0">
                <a:latin typeface="Garamond" panose="02020404030301010803" pitchFamily="18" charset="0"/>
              </a:rPr>
              <a:t>Rhetorical Modes used in Academic Texts</a:t>
            </a:r>
          </a:p>
          <a:p>
            <a:pPr marL="457200" indent="-457200">
              <a:buAutoNum type="arabicParenR"/>
            </a:pPr>
            <a:endParaRPr lang="en-GB" sz="2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773"/>
            <a:ext cx="9144000" cy="46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823"/>
            <a:ext cx="9144000" cy="35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2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57655" y="22098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/>
              <a:t>Most of the forest fires that are killing global biodiversity today are caused by humans in one or other </a:t>
            </a:r>
            <a:r>
              <a:rPr lang="en-GB" smtClean="0"/>
              <a:t>way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4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Academic writing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6021288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 smtClean="0"/>
              <a:t>There are four types of academic writing:  descriptive, analytical, persuasive and critical</a:t>
            </a:r>
          </a:p>
          <a:p>
            <a:endParaRPr lang="en-IN" sz="1700" b="1" i="1" dirty="0" smtClean="0"/>
          </a:p>
          <a:p>
            <a:r>
              <a:rPr lang="en-IN" sz="2800" b="1" i="1" dirty="0" smtClean="0"/>
              <a:t>Descriptive writing</a:t>
            </a:r>
            <a:r>
              <a:rPr lang="en-IN" sz="2800" dirty="0" smtClean="0"/>
              <a:t> </a:t>
            </a:r>
          </a:p>
          <a:p>
            <a:pPr lvl="1"/>
            <a:r>
              <a:rPr lang="en-IN" sz="2400" dirty="0" smtClean="0"/>
              <a:t>It is the simplest type of academic writing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The purpose of this type of writing  is to provide facts or information. For, example, a summary of an article or a report of the results of an experiment</a:t>
            </a:r>
          </a:p>
          <a:p>
            <a:endParaRPr lang="en-IN" sz="1900" dirty="0" smtClean="0"/>
          </a:p>
          <a:p>
            <a:r>
              <a:rPr lang="en-IN" sz="2800" b="1" i="1" dirty="0" smtClean="0"/>
              <a:t>Analytical  Writing</a:t>
            </a:r>
            <a:endParaRPr lang="en-IN" sz="2800" dirty="0" smtClean="0"/>
          </a:p>
          <a:p>
            <a:pPr lvl="1"/>
            <a:r>
              <a:rPr lang="en-IN" sz="2400" dirty="0" smtClean="0"/>
              <a:t>Most academic writing is analytical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Analytical writing includes descriptive writing, but also requires re-organise the facts and information</a:t>
            </a:r>
          </a:p>
          <a:p>
            <a:pPr lvl="1"/>
            <a:endParaRPr lang="en-IN" sz="2400" dirty="0"/>
          </a:p>
          <a:p>
            <a:pPr lvl="1"/>
            <a:r>
              <a:rPr lang="en-IN" sz="2400" dirty="0" smtClean="0"/>
              <a:t>The kinds of instructions for an analytical assignment include: 'analyse', 'compare', 'contrast', 'relate', and 'examine'.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9101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Academic Writing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472608"/>
          </a:xfrm>
        </p:spPr>
        <p:txBody>
          <a:bodyPr>
            <a:normAutofit fontScale="70000" lnSpcReduction="20000"/>
          </a:bodyPr>
          <a:lstStyle/>
          <a:p>
            <a:r>
              <a:rPr lang="en-IN" b="1" i="1" dirty="0" smtClean="0"/>
              <a:t>Persuasive  writing </a:t>
            </a:r>
          </a:p>
          <a:p>
            <a:pPr lvl="1"/>
            <a:r>
              <a:rPr lang="en-IN" dirty="0" smtClean="0"/>
              <a:t>Every academic writing goes through persuasive writing which caries all the features of analytical writing, with the addition of </a:t>
            </a:r>
            <a:r>
              <a:rPr lang="en-IN" b="1" dirty="0" smtClean="0"/>
              <a:t>researcher’s own point of view (Opinion articles, Editorials)</a:t>
            </a:r>
          </a:p>
          <a:p>
            <a:endParaRPr lang="en-IN" dirty="0" smtClean="0"/>
          </a:p>
          <a:p>
            <a:pPr lvl="1"/>
            <a:r>
              <a:rPr lang="en-IN" dirty="0" smtClean="0"/>
              <a:t>Most essays are persuasive, and there is a persuasive element in at least the </a:t>
            </a:r>
            <a:r>
              <a:rPr lang="en-IN" b="1" i="1" dirty="0" smtClean="0"/>
              <a:t>discussion</a:t>
            </a:r>
            <a:r>
              <a:rPr lang="en-IN" dirty="0" smtClean="0"/>
              <a:t> and </a:t>
            </a:r>
            <a:r>
              <a:rPr lang="en-IN" b="1" i="1" dirty="0" smtClean="0"/>
              <a:t>conclusion</a:t>
            </a:r>
            <a:r>
              <a:rPr lang="en-IN" dirty="0" smtClean="0"/>
              <a:t> of a research article</a:t>
            </a:r>
          </a:p>
          <a:p>
            <a:endParaRPr lang="en-IN" dirty="0"/>
          </a:p>
          <a:p>
            <a:pPr lvl="2"/>
            <a:r>
              <a:rPr lang="en-IN" dirty="0" smtClean="0"/>
              <a:t>Points of view in academic writing can include an argument, recommendation, interpretation of findings or evaluation of the work of others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In persuasive writing, each claim needs to be supported by some evidence. For example a reference to research findings or published sources. </a:t>
            </a:r>
          </a:p>
          <a:p>
            <a:endParaRPr lang="en-IN" dirty="0"/>
          </a:p>
          <a:p>
            <a:pPr lvl="1"/>
            <a:r>
              <a:rPr lang="en-IN" dirty="0" smtClean="0"/>
              <a:t>The kinds of instructions for a persuasive assignment include: 'argue', 'evaluate', 'discuss', and 'take a position'.</a:t>
            </a:r>
          </a:p>
        </p:txBody>
      </p:sp>
    </p:spTree>
    <p:extLst>
      <p:ext uri="{BB962C8B-B14F-4D97-AF65-F5344CB8AC3E}">
        <p14:creationId xmlns:p14="http://schemas.microsoft.com/office/powerpoint/2010/main" val="1270830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en-IN" sz="3200" b="1" dirty="0" smtClean="0"/>
              <a:t>Academic Writing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544616"/>
          </a:xfrm>
        </p:spPr>
        <p:txBody>
          <a:bodyPr>
            <a:normAutofit fontScale="70000" lnSpcReduction="20000"/>
          </a:bodyPr>
          <a:lstStyle/>
          <a:p>
            <a:r>
              <a:rPr lang="en-IN" b="1" i="1" dirty="0" smtClean="0"/>
              <a:t>Critical writing </a:t>
            </a:r>
          </a:p>
          <a:p>
            <a:pPr lvl="1"/>
            <a:r>
              <a:rPr lang="en-IN" dirty="0" smtClean="0"/>
              <a:t>It has all the features of persuasive writing, with the added feature of at least </a:t>
            </a:r>
            <a:r>
              <a:rPr lang="en-IN" b="1" i="1" dirty="0" smtClean="0"/>
              <a:t>one other point of view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While persuasive writing requires researcher’s  point of view on an issue or topic, critical writing requires the researcher to consider at least two points of view, including his/her own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For example, critical writing assignments include a critique of a journal article, or a literature review that identifies the strengths and weaknesses of existing research. 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The kinds of instructions for critical writing include: 'critique', 'debate', 'disagree' and 'evaluate'. You need to: accurately summarise all or part of the work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Critical writing requires strong writing skills. You need to thoroughly understand the topic and the issues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386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Identify the central theme</a:t>
            </a:r>
          </a:p>
          <a:p>
            <a:endParaRPr lang="en-IN" sz="2400" dirty="0" smtClean="0"/>
          </a:p>
          <a:p>
            <a:r>
              <a:rPr lang="en-IN" sz="2400" dirty="0" smtClean="0"/>
              <a:t>Write Summary or abstract </a:t>
            </a:r>
            <a:r>
              <a:rPr lang="en-IN" sz="2400" dirty="0" smtClean="0">
                <a:sym typeface="Wingdings" pitchFamily="2" charset="2"/>
              </a:rPr>
              <a:t> Descriptive Writing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Write review of literature </a:t>
            </a:r>
            <a:r>
              <a:rPr lang="en-IN" sz="2400" dirty="0" smtClean="0">
                <a:sym typeface="Wingdings" pitchFamily="2" charset="2"/>
              </a:rPr>
              <a:t>  Analytical Writing</a:t>
            </a:r>
          </a:p>
          <a:p>
            <a:endParaRPr lang="en-IN" sz="2400" dirty="0">
              <a:sym typeface="Wingdings" pitchFamily="2" charset="2"/>
            </a:endParaRPr>
          </a:p>
          <a:p>
            <a:r>
              <a:rPr lang="en-IN" sz="2400" dirty="0" smtClean="0">
                <a:sym typeface="Wingdings" pitchFamily="2" charset="2"/>
              </a:rPr>
              <a:t>Writing discussion and conclusion  Persuasive Writing </a:t>
            </a:r>
          </a:p>
          <a:p>
            <a:endParaRPr lang="en-IN" sz="2400" dirty="0">
              <a:sym typeface="Wingdings" pitchFamily="2" charset="2"/>
            </a:endParaRPr>
          </a:p>
          <a:p>
            <a:r>
              <a:rPr lang="en-IN" sz="2400" smtClean="0">
                <a:sym typeface="Wingdings" pitchFamily="2" charset="2"/>
              </a:rPr>
              <a:t>Critical Writing </a:t>
            </a:r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9438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References &gt;&gt;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8991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ASK Academic Skills (</a:t>
            </a:r>
            <a:r>
              <a:rPr lang="en-GB" sz="1400" dirty="0" err="1">
                <a:latin typeface="Garamond" panose="02020404030301010803" pitchFamily="18" charset="0"/>
              </a:rPr>
              <a:t>n.d.</a:t>
            </a:r>
            <a:r>
              <a:rPr lang="en-GB" sz="1400" dirty="0">
                <a:latin typeface="Garamond" panose="02020404030301010803" pitchFamily="18" charset="0"/>
              </a:rPr>
              <a:t>) 'The Power of the Paragraph', Available online: </a:t>
            </a:r>
            <a:r>
              <a:rPr lang="en-GB" sz="1400" u="sng" dirty="0">
                <a:latin typeface="Garamond" panose="02020404030301010803" pitchFamily="18" charset="0"/>
                <a:hlinkClick r:id="rId3"/>
              </a:rPr>
              <a:t>https://vimeo.com/44666462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Best Custom Writing (2018) 'The 4 Types of Academic Writing' Available </a:t>
            </a:r>
            <a:r>
              <a:rPr lang="en-GB" sz="1400" dirty="0" err="1">
                <a:latin typeface="Garamond" panose="02020404030301010803" pitchFamily="18" charset="0"/>
              </a:rPr>
              <a:t>online:https</a:t>
            </a:r>
            <a:r>
              <a:rPr lang="en-GB" sz="1400" dirty="0">
                <a:latin typeface="Garamond" panose="02020404030301010803" pitchFamily="18" charset="0"/>
              </a:rPr>
              <a:t>://www.bestcustomwriting.com/blog/types-of-academic-writing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Branson, R. D. (2004) ‘The Anatomy of an Academic Article’ in </a:t>
            </a:r>
            <a:r>
              <a:rPr lang="en-GB" sz="1400" i="1" dirty="0">
                <a:latin typeface="Garamond" panose="02020404030301010803" pitchFamily="18" charset="0"/>
              </a:rPr>
              <a:t>Respiratory Care</a:t>
            </a:r>
            <a:r>
              <a:rPr lang="en-GB" sz="1400" dirty="0">
                <a:latin typeface="Garamond" panose="02020404030301010803" pitchFamily="18" charset="0"/>
              </a:rPr>
              <a:t>, Vol. 49 (October), No. 10. Available online: </a:t>
            </a:r>
            <a:r>
              <a:rPr lang="en-GB" sz="1400" u="sng" dirty="0">
                <a:latin typeface="Garamond" panose="02020404030301010803" pitchFamily="18" charset="0"/>
                <a:hlinkClick r:id="rId4"/>
              </a:rPr>
              <a:t>http://www.rcjournal.com/contents/10.04/10.04.1222.pdf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English Skills One (2018) 'Unit II - Genres and Types of Academic Writing' Available online: </a:t>
            </a:r>
            <a:r>
              <a:rPr lang="en-GB" sz="1400" u="sng" dirty="0">
                <a:latin typeface="Garamond" panose="02020404030301010803" pitchFamily="18" charset="0"/>
                <a:hlinkClick r:id="rId5"/>
              </a:rPr>
              <a:t>https://www.englishskillsone.com/units-1-iv/c/0/i/21114864/unit-ii-genres-and-types-academic-writing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Hartley, J. (2008) Academic Writing and Publishing: A practical handbook. New York: Routledge.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Lund University (2011) 'Academic Writing in English', Available online: https://awelu.srv.lu.se/sources-and-referencing/writing-acknowledgements/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Medawar, P (1964) ‘Is the Scientific Paper a Fraud?’ Listener. 1963;70:377–378. Available Online: </a:t>
            </a:r>
            <a:r>
              <a:rPr lang="en-GB" sz="1400" u="sng" dirty="0">
                <a:latin typeface="Garamond" panose="02020404030301010803" pitchFamily="18" charset="0"/>
                <a:hlinkClick r:id="rId6"/>
              </a:rPr>
              <a:t>http://www.weizmann.ac.il/mcb/UriAlon/sites/mcb.UriAlon/files/uploads/medawar.pdf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Monash University (</a:t>
            </a:r>
            <a:r>
              <a:rPr lang="en-GB" sz="1400" dirty="0" err="1">
                <a:latin typeface="Garamond" panose="02020404030301010803" pitchFamily="18" charset="0"/>
              </a:rPr>
              <a:t>n.d.</a:t>
            </a:r>
            <a:r>
              <a:rPr lang="en-GB" sz="1400" dirty="0">
                <a:latin typeface="Garamond" panose="02020404030301010803" pitchFamily="18" charset="0"/>
              </a:rPr>
              <a:t>) 'Research and writing for assignments'. Available online: </a:t>
            </a:r>
            <a:r>
              <a:rPr lang="en-GB" sz="1400" u="sng" dirty="0">
                <a:latin typeface="Garamond" panose="02020404030301010803" pitchFamily="18" charset="0"/>
                <a:hlinkClick r:id="rId7"/>
              </a:rPr>
              <a:t>https://www.monash.edu/rlo/research-writing-assignments/writing/clear-communication/writing-clearly-concisely-and-precisely</a:t>
            </a:r>
            <a:r>
              <a:rPr lang="en-GB" sz="1400" dirty="0">
                <a:latin typeface="Garamond" panose="02020404030301010803" pitchFamily="18" charset="0"/>
              </a:rPr>
              <a:t> [Accessed on 6th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NCSU Libraries (2009) 'Anatomy of a Scholarly Article' Available online: </a:t>
            </a:r>
            <a:r>
              <a:rPr lang="en-GB" sz="1400" u="sng" dirty="0">
                <a:latin typeface="Garamond" panose="02020404030301010803" pitchFamily="18" charset="0"/>
                <a:hlinkClick r:id="rId8"/>
              </a:rPr>
              <a:t>https://www.lib.ncsu.edu/tutorials/scholarly-articles/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UEFAP (</a:t>
            </a:r>
            <a:r>
              <a:rPr lang="en-GB" sz="1400" dirty="0" err="1">
                <a:latin typeface="Garamond" panose="02020404030301010803" pitchFamily="18" charset="0"/>
              </a:rPr>
              <a:t>n.d.</a:t>
            </a:r>
            <a:r>
              <a:rPr lang="en-GB" sz="1400" dirty="0">
                <a:latin typeface="Garamond" panose="02020404030301010803" pitchFamily="18" charset="0"/>
              </a:rPr>
              <a:t>) 'Features of Academic Writing'. Available online: </a:t>
            </a:r>
            <a:r>
              <a:rPr lang="en-GB" sz="1400" u="sng" dirty="0">
                <a:latin typeface="Garamond" panose="02020404030301010803" pitchFamily="18" charset="0"/>
                <a:hlinkClick r:id="rId9"/>
              </a:rPr>
              <a:t>http://www.uefap.com/writing/feature/precise.htm</a:t>
            </a:r>
            <a:r>
              <a:rPr lang="en-GB" sz="1400" dirty="0">
                <a:latin typeface="Garamond" panose="02020404030301010803" pitchFamily="18" charset="0"/>
              </a:rPr>
              <a:t> [Accessed on 6th June 2019]</a:t>
            </a:r>
          </a:p>
          <a:p>
            <a:pPr marL="177800" indent="-177800"/>
            <a:r>
              <a:rPr lang="en-GB" sz="1400" dirty="0">
                <a:latin typeface="Garamond" panose="02020404030301010803" pitchFamily="18" charset="0"/>
              </a:rPr>
              <a:t>University of Sydney (2019) 'Writing' Available online: </a:t>
            </a:r>
            <a:r>
              <a:rPr lang="en-GB" sz="1400" u="sng" dirty="0">
                <a:latin typeface="Garamond" panose="02020404030301010803" pitchFamily="18" charset="0"/>
                <a:hlinkClick r:id="rId10"/>
              </a:rPr>
              <a:t>https://sydney.edu.au/students/writing.html</a:t>
            </a:r>
            <a:r>
              <a:rPr lang="en-GB" sz="1400" dirty="0">
                <a:latin typeface="Garamond" panose="02020404030301010803" pitchFamily="18" charset="0"/>
              </a:rPr>
              <a:t> [Accessed on 5th June 2019]</a:t>
            </a:r>
          </a:p>
        </p:txBody>
      </p:sp>
    </p:spTree>
    <p:extLst>
      <p:ext uri="{BB962C8B-B14F-4D97-AF65-F5344CB8AC3E}">
        <p14:creationId xmlns:p14="http://schemas.microsoft.com/office/powerpoint/2010/main" val="7405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519128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lvl="1" indent="-279400"/>
            <a:endParaRPr lang="en-GB" sz="2800" dirty="0">
              <a:latin typeface="Garamond" pitchFamily="18" charset="0"/>
            </a:endParaRPr>
          </a:p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Formal</a:t>
            </a:r>
          </a:p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Objective </a:t>
            </a:r>
          </a:p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Precise</a:t>
            </a:r>
          </a:p>
          <a:p>
            <a:pPr marL="900113" lvl="2">
              <a:lnSpc>
                <a:spcPct val="150000"/>
              </a:lnSpc>
            </a:pPr>
            <a:r>
              <a:rPr lang="en-GB" sz="2800" dirty="0">
                <a:latin typeface="Garamond" pitchFamily="18" charset="0"/>
              </a:rPr>
              <a:t> 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28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1. Characteristics of an Academic Text &gt;&gt;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51FC5A-948B-4E3D-B906-3C4AA6E4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FCFA82A-80F3-4E41-95DE-5BE2345DF61B}"/>
              </a:ext>
            </a:extLst>
          </p:cNvPr>
          <p:cNvSpPr/>
          <p:nvPr/>
        </p:nvSpPr>
        <p:spPr>
          <a:xfrm>
            <a:off x="533400" y="629271"/>
            <a:ext cx="81534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</a:rPr>
              <a:t>Academic texts avoid casual or conversational language and to do this they make use of formal vocabulary</a:t>
            </a: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</a:rPr>
              <a:t>. </a:t>
            </a:r>
          </a:p>
          <a:p>
            <a:endParaRPr lang="en-GB" sz="2400" dirty="0">
              <a:latin typeface="Garamond" panose="02020404030301010803" pitchFamily="18" charset="0"/>
            </a:endParaRPr>
          </a:p>
          <a:p>
            <a:r>
              <a:rPr lang="en-GB" sz="2400" dirty="0">
                <a:latin typeface="Garamond" panose="02020404030301010803" pitchFamily="18" charset="0"/>
              </a:rPr>
              <a:t>Examples: </a:t>
            </a:r>
            <a:endParaRPr lang="en-GB" sz="2400" dirty="0" smtClean="0">
              <a:latin typeface="Garamond" panose="02020404030301010803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GB" sz="2400" dirty="0" smtClean="0">
                <a:latin typeface="Garamond" panose="02020404030301010803" pitchFamily="18" charset="0"/>
              </a:rPr>
              <a:t>the </a:t>
            </a:r>
            <a:r>
              <a:rPr lang="en-GB" sz="2400" dirty="0">
                <a:latin typeface="Garamond" panose="02020404030301010803" pitchFamily="18" charset="0"/>
              </a:rPr>
              <a:t>use of ‘somewhat’ c.f. ‘a bit’; </a:t>
            </a:r>
            <a:endParaRPr lang="en-GB" sz="2400" i="1" dirty="0">
              <a:latin typeface="Garamond" panose="02020404030301010803" pitchFamily="18" charset="0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GB" sz="2400" dirty="0" smtClean="0">
                <a:latin typeface="Garamond" panose="02020404030301010803" pitchFamily="18" charset="0"/>
              </a:rPr>
              <a:t>avoiding </a:t>
            </a:r>
            <a:r>
              <a:rPr lang="en-GB" sz="2400" dirty="0">
                <a:latin typeface="Garamond" panose="02020404030301010803" pitchFamily="18" charset="0"/>
              </a:rPr>
              <a:t>contractions like didn’t and using ‘did not’ </a:t>
            </a:r>
            <a:r>
              <a:rPr lang="en-GB" sz="2400" dirty="0" smtClean="0">
                <a:latin typeface="Garamond" panose="02020404030301010803" pitchFamily="18" charset="0"/>
              </a:rPr>
              <a:t>instead</a:t>
            </a:r>
            <a:r>
              <a:rPr lang="en-GB" sz="2400" dirty="0">
                <a:latin typeface="Garamond" panose="02020404030301010803" pitchFamily="18" charset="0"/>
              </a:rPr>
              <a:t>;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sz="2400" dirty="0" smtClean="0">
                <a:latin typeface="Garamond" panose="02020404030301010803" pitchFamily="18" charset="0"/>
              </a:rPr>
              <a:t>avoiding </a:t>
            </a:r>
            <a:r>
              <a:rPr lang="en-GB" sz="2400" dirty="0">
                <a:latin typeface="Garamond" panose="02020404030301010803" pitchFamily="18" charset="0"/>
              </a:rPr>
              <a:t>emotional tones such as ‘wonderful or ‘terrible’ and using moderate phrases such as ‘helpful’ or ‘problematic’;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GB" sz="2400" dirty="0" smtClean="0">
                <a:latin typeface="Garamond" panose="02020404030301010803" pitchFamily="18" charset="0"/>
              </a:rPr>
              <a:t>avoiding </a:t>
            </a:r>
            <a:r>
              <a:rPr lang="en-GB" sz="2400" dirty="0">
                <a:latin typeface="Garamond" panose="02020404030301010803" pitchFamily="18" charset="0"/>
              </a:rPr>
              <a:t>the use of absolute positives and negative such as ‘wrong’ and opting instead for words like ‘less convincing’</a:t>
            </a:r>
            <a:endParaRPr lang="en-GB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16D5D20A-D438-413A-B34D-7A417E182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1. Characteristics of an Academic Text &gt;&gt;</a:t>
            </a:r>
          </a:p>
        </p:txBody>
      </p:sp>
    </p:spTree>
    <p:extLst>
      <p:ext uri="{BB962C8B-B14F-4D97-AF65-F5344CB8AC3E}">
        <p14:creationId xmlns:p14="http://schemas.microsoft.com/office/powerpoint/2010/main" val="42572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1EED28-ED45-49F3-8620-6AAD304B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6EE2E63-8571-469D-B08A-E86310E7AEAC}"/>
              </a:ext>
            </a:extLst>
          </p:cNvPr>
          <p:cNvSpPr/>
          <p:nvPr/>
        </p:nvSpPr>
        <p:spPr>
          <a:xfrm>
            <a:off x="685800" y="533400"/>
            <a:ext cx="7543800" cy="3321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800" b="1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of Objective language</a:t>
            </a:r>
            <a:r>
              <a:rPr lang="en-IN" sz="2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</a:t>
            </a:r>
            <a:r>
              <a:rPr lang="en-IN" sz="2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 focuses on the plain facts about a person or object. </a:t>
            </a: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contrast, subjective language focuses on the attitudes, values, thoughts, feelings, or beliefs of the person who is doing the writing or speaking.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1. Characteristics of an Academic Text &gt;&gt;</a:t>
            </a:r>
          </a:p>
        </p:txBody>
      </p:sp>
    </p:spTree>
    <p:extLst>
      <p:ext uri="{BB962C8B-B14F-4D97-AF65-F5344CB8AC3E}">
        <p14:creationId xmlns:p14="http://schemas.microsoft.com/office/powerpoint/2010/main" val="33443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91ECC6D-118D-4121-99AA-160F365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0C6870-F342-4552-9555-60D80EB1B361}"/>
              </a:ext>
            </a:extLst>
          </p:cNvPr>
          <p:cNvSpPr/>
          <p:nvPr/>
        </p:nvSpPr>
        <p:spPr>
          <a:xfrm>
            <a:off x="834788" y="531812"/>
            <a:ext cx="7848600" cy="570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latin typeface="Garamond" panose="02020404030301010803" pitchFamily="18" charset="0"/>
              </a:rPr>
              <a:t>paracetamol</a:t>
            </a:r>
            <a:r>
              <a:rPr lang="en-IN" sz="2400" dirty="0" smtClean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sold over the counter as a pain medication</a:t>
            </a:r>
            <a:r>
              <a:rPr lang="en-IN" sz="2400" dirty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2400" dirty="0" smtClean="0">
                <a:latin typeface="Garamond" panose="02020404030301010803" pitchFamily="18" charset="0"/>
              </a:rPr>
              <a:t>paracetamol</a:t>
            </a:r>
            <a:r>
              <a:rPr lang="en-IN" sz="2400" dirty="0" smtClean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most dangerous over-the-counter pain medication</a:t>
            </a:r>
            <a:r>
              <a:rPr lang="en-IN" sz="2400" dirty="0" smtClean="0"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2013 episode of </a:t>
            </a:r>
            <a:r>
              <a:rPr lang="en-IN" sz="2400" i="1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American Life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presented a number of studies that verified that </a:t>
            </a:r>
            <a:r>
              <a:rPr lang="en-GB" sz="2400" dirty="0">
                <a:latin typeface="Garamond" panose="02020404030301010803" pitchFamily="18" charset="0"/>
              </a:rPr>
              <a:t>paracetamol</a:t>
            </a:r>
            <a:r>
              <a:rPr lang="en-IN" sz="2400" dirty="0" smtClean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killed more people than any other over-the-counter pain medication.</a:t>
            </a:r>
            <a:endParaRPr lang="en-IN" sz="2400" dirty="0"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 </a:t>
            </a:r>
            <a:r>
              <a:rPr lang="en-IN" sz="2400" i="1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American Life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episode on </a:t>
            </a:r>
            <a:r>
              <a:rPr lang="en-GB" sz="2400" dirty="0">
                <a:latin typeface="Garamond" panose="02020404030301010803" pitchFamily="18" charset="0"/>
              </a:rPr>
              <a:t>paracetamol</a:t>
            </a:r>
            <a:r>
              <a:rPr lang="en-IN" sz="2400" dirty="0" smtClean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>
                <a:solidFill>
                  <a:srgbClr val="000000"/>
                </a:solidFill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segment described the tragic death of a five-month-old baby and thus should convince listeners that the Federal Drug Administration (FDA) must take immediate action.</a:t>
            </a:r>
            <a:endParaRPr lang="en-IN" sz="2400" dirty="0"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1. Characteristics of an Academic Text &gt;&gt;</a:t>
            </a:r>
          </a:p>
        </p:txBody>
      </p:sp>
    </p:spTree>
    <p:extLst>
      <p:ext uri="{BB962C8B-B14F-4D97-AF65-F5344CB8AC3E}">
        <p14:creationId xmlns:p14="http://schemas.microsoft.com/office/powerpoint/2010/main" val="26525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BCC9E4-52B7-4B14-9447-9080AA16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0D92C-7C53-448E-8B88-30E8A7CD79D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D6658BC-5E19-455F-88D4-DE27E8BEC477}"/>
              </a:ext>
            </a:extLst>
          </p:cNvPr>
          <p:cNvSpPr/>
          <p:nvPr/>
        </p:nvSpPr>
        <p:spPr>
          <a:xfrm>
            <a:off x="762000" y="461665"/>
            <a:ext cx="7391400" cy="589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Garamond" panose="02020404030301010803" pitchFamily="18" charset="0"/>
                <a:ea typeface="Calibri" panose="020F0502020204030204" pitchFamily="34" charset="0"/>
              </a:rPr>
              <a:t>Precise Language: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</a:rPr>
              <a:t>Academic writing makes committed efforts to be precise when presenting information.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Garamond" panose="02020404030301010803" pitchFamily="18" charset="0"/>
                <a:ea typeface="Calibri" panose="020F0502020204030204" pitchFamily="34" charset="0"/>
              </a:rPr>
              <a:t>Imprecise or ambiguous terms such as “a lot of people” are generally avoided in favour of stating exact figures such as “50 million people”.</a:t>
            </a:r>
          </a:p>
          <a:p>
            <a:pPr marL="177800" marR="330835" algn="just">
              <a:lnSpc>
                <a:spcPct val="107000"/>
              </a:lnSpc>
              <a:spcAft>
                <a:spcPts val="800"/>
              </a:spcAft>
            </a:pPr>
            <a:endParaRPr lang="en-GB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marR="330835" algn="just">
              <a:lnSpc>
                <a:spcPct val="107000"/>
              </a:lnSpc>
              <a:spcAft>
                <a:spcPts val="800"/>
              </a:spcAft>
            </a:pPr>
            <a:r>
              <a:rPr lang="en-GB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of qualifications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77800" marR="330835" algn="just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1: Chinese are Buddhist. They go to the temple five times a year, live simple lives, and give money to charity.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marR="330835" algn="just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Many Chinese are Buddhists. Practising Buddhists go to the temple about five times a year, generally try to live simple lives, and give money to charity when they can.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Garamond" panose="02020404030301010803" pitchFamily="18" charset="0"/>
              <a:ea typeface="Calibri" panose="020F0502020204030204" pitchFamily="34" charset="0"/>
            </a:endParaRPr>
          </a:p>
          <a:p>
            <a:endParaRPr lang="en-IN" sz="2400" dirty="0">
              <a:latin typeface="Garamond" panose="020204040303010108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1. Characteristics of an Academic Text &gt;&gt;</a:t>
            </a:r>
          </a:p>
        </p:txBody>
      </p:sp>
    </p:spTree>
    <p:extLst>
      <p:ext uri="{BB962C8B-B14F-4D97-AF65-F5344CB8AC3E}">
        <p14:creationId xmlns:p14="http://schemas.microsoft.com/office/powerpoint/2010/main" val="12366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61665"/>
            <a:ext cx="3962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The Classic Essay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28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2. Anatomy of an Academic Text &gt;&gt;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/>
          <a:stretch/>
        </p:blipFill>
        <p:spPr bwMode="auto">
          <a:xfrm>
            <a:off x="3962400" y="461665"/>
            <a:ext cx="4343400" cy="6031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81600" y="6514540"/>
            <a:ext cx="229902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English Skills One (2018)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F60D92C-7C53-448E-8B88-30E8A7CD79D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61665"/>
            <a:ext cx="3962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113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800" dirty="0">
                <a:latin typeface="Garamond" pitchFamily="18" charset="0"/>
              </a:rPr>
              <a:t>The Classic Essay</a:t>
            </a:r>
          </a:p>
          <a:p>
            <a:pPr marL="722313" lvl="1" indent="-279400">
              <a:buFont typeface="Arial" pitchFamily="34" charset="0"/>
              <a:buChar char="•"/>
            </a:pPr>
            <a:endParaRPr lang="en-GB" sz="2800" dirty="0"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>
                <a:solidFill>
                  <a:srgbClr val="FFFF00"/>
                </a:solidFill>
              </a:rPr>
              <a:t>2. Anatomy of an Academic Text &gt;&gt;</a:t>
            </a: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498142"/>
            <a:ext cx="5181600" cy="61042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43600" y="6560507"/>
            <a:ext cx="2250936" cy="280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Monash University (</a:t>
            </a:r>
            <a:r>
              <a:rPr lang="en-GB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n.d.</a:t>
            </a:r>
            <a:r>
              <a:rPr lang="en-GB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10072</TotalTime>
  <Words>1459</Words>
  <Application>Microsoft Macintosh PowerPoint</Application>
  <PresentationFormat>On-screen Show (4:3)</PresentationFormat>
  <Paragraphs>205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Garamond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Academic writing </vt:lpstr>
      <vt:lpstr>Academic Writing </vt:lpstr>
      <vt:lpstr>Academic Writing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solano</dc:creator>
  <cp:lastModifiedBy>Rajiv Chaturvedi</cp:lastModifiedBy>
  <cp:revision>579</cp:revision>
  <dcterms:created xsi:type="dcterms:W3CDTF">2012-03-06T08:41:43Z</dcterms:created>
  <dcterms:modified xsi:type="dcterms:W3CDTF">2020-02-23T15:29:08Z</dcterms:modified>
</cp:coreProperties>
</file>